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4" r:id="rId5"/>
    <p:sldId id="259" r:id="rId6"/>
    <p:sldId id="265" r:id="rId7"/>
    <p:sldId id="260" r:id="rId8"/>
    <p:sldId id="266" r:id="rId9"/>
    <p:sldId id="261" r:id="rId10"/>
    <p:sldId id="267" r:id="rId11"/>
    <p:sldId id="262" r:id="rId12"/>
    <p:sldId id="263"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a:t>Klik om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6AA6AF2E-8BE4-441F-BD1C-6D6DB83365BE}" type="datetimeFigureOut">
              <a:rPr lang="nl-NL" smtClean="0"/>
              <a:t>17-6-2023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A99D598-70A0-42DE-AC7B-0F427427DC44}"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433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AA6AF2E-8BE4-441F-BD1C-6D6DB83365BE}" type="datetimeFigureOut">
              <a:rPr lang="nl-NL" smtClean="0"/>
              <a:t>17-6-2023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A99D598-70A0-42DE-AC7B-0F427427DC44}" type="slidenum">
              <a:rPr lang="nl-NL" smtClean="0"/>
              <a:t>‹nr.›</a:t>
            </a:fld>
            <a:endParaRPr lang="nl-NL"/>
          </a:p>
        </p:txBody>
      </p:sp>
    </p:spTree>
    <p:extLst>
      <p:ext uri="{BB962C8B-B14F-4D97-AF65-F5344CB8AC3E}">
        <p14:creationId xmlns:p14="http://schemas.microsoft.com/office/powerpoint/2010/main" val="240733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AA6AF2E-8BE4-441F-BD1C-6D6DB83365BE}" type="datetimeFigureOut">
              <a:rPr lang="nl-NL" smtClean="0"/>
              <a:t>17-6-2023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A99D598-70A0-42DE-AC7B-0F427427DC44}" type="slidenum">
              <a:rPr lang="nl-NL" smtClean="0"/>
              <a:t>‹nr.›</a:t>
            </a:fld>
            <a:endParaRPr lang="nl-NL"/>
          </a:p>
        </p:txBody>
      </p:sp>
    </p:spTree>
    <p:extLst>
      <p:ext uri="{BB962C8B-B14F-4D97-AF65-F5344CB8AC3E}">
        <p14:creationId xmlns:p14="http://schemas.microsoft.com/office/powerpoint/2010/main" val="3127626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AA6AF2E-8BE4-441F-BD1C-6D6DB83365BE}" type="datetimeFigureOut">
              <a:rPr lang="nl-NL" smtClean="0"/>
              <a:t>17-6-2023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A99D598-70A0-42DE-AC7B-0F427427DC44}" type="slidenum">
              <a:rPr lang="nl-NL" smtClean="0"/>
              <a:t>‹nr.›</a:t>
            </a:fld>
            <a:endParaRPr lang="nl-NL"/>
          </a:p>
        </p:txBody>
      </p:sp>
    </p:spTree>
    <p:extLst>
      <p:ext uri="{BB962C8B-B14F-4D97-AF65-F5344CB8AC3E}">
        <p14:creationId xmlns:p14="http://schemas.microsoft.com/office/powerpoint/2010/main" val="360328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AA6AF2E-8BE4-441F-BD1C-6D6DB83365BE}" type="datetimeFigureOut">
              <a:rPr lang="nl-NL" smtClean="0"/>
              <a:t>17-6-2023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A99D598-70A0-42DE-AC7B-0F427427DC44}"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814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AA6AF2E-8BE4-441F-BD1C-6D6DB83365BE}" type="datetimeFigureOut">
              <a:rPr lang="nl-NL" smtClean="0"/>
              <a:t>17-6-2023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A99D598-70A0-42DE-AC7B-0F427427DC44}" type="slidenum">
              <a:rPr lang="nl-NL" smtClean="0"/>
              <a:t>‹nr.›</a:t>
            </a:fld>
            <a:endParaRPr lang="nl-NL"/>
          </a:p>
        </p:txBody>
      </p:sp>
    </p:spTree>
    <p:extLst>
      <p:ext uri="{BB962C8B-B14F-4D97-AF65-F5344CB8AC3E}">
        <p14:creationId xmlns:p14="http://schemas.microsoft.com/office/powerpoint/2010/main" val="2732156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6AA6AF2E-8BE4-441F-BD1C-6D6DB83365BE}" type="datetimeFigureOut">
              <a:rPr lang="nl-NL" smtClean="0"/>
              <a:t>17-6-2023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A99D598-70A0-42DE-AC7B-0F427427DC44}" type="slidenum">
              <a:rPr lang="nl-NL" smtClean="0"/>
              <a:t>‹nr.›</a:t>
            </a:fld>
            <a:endParaRPr lang="nl-NL"/>
          </a:p>
        </p:txBody>
      </p:sp>
    </p:spTree>
    <p:extLst>
      <p:ext uri="{BB962C8B-B14F-4D97-AF65-F5344CB8AC3E}">
        <p14:creationId xmlns:p14="http://schemas.microsoft.com/office/powerpoint/2010/main" val="3734673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6AA6AF2E-8BE4-441F-BD1C-6D6DB83365BE}" type="datetimeFigureOut">
              <a:rPr lang="nl-NL" smtClean="0"/>
              <a:t>17-6-2023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A99D598-70A0-42DE-AC7B-0F427427DC44}" type="slidenum">
              <a:rPr lang="nl-NL" smtClean="0"/>
              <a:t>‹nr.›</a:t>
            </a:fld>
            <a:endParaRPr lang="nl-NL"/>
          </a:p>
        </p:txBody>
      </p:sp>
    </p:spTree>
    <p:extLst>
      <p:ext uri="{BB962C8B-B14F-4D97-AF65-F5344CB8AC3E}">
        <p14:creationId xmlns:p14="http://schemas.microsoft.com/office/powerpoint/2010/main" val="1600219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AA6AF2E-8BE4-441F-BD1C-6D6DB83365BE}" type="datetimeFigureOut">
              <a:rPr lang="nl-NL" smtClean="0"/>
              <a:t>17-6-2023</a:t>
            </a:fld>
            <a:endParaRPr lang="nl-N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l-NL"/>
          </a:p>
        </p:txBody>
      </p:sp>
      <p:sp>
        <p:nvSpPr>
          <p:cNvPr id="9" name="Slide Number Placeholder 8"/>
          <p:cNvSpPr>
            <a:spLocks noGrp="1"/>
          </p:cNvSpPr>
          <p:nvPr>
            <p:ph type="sldNum" sz="quarter" idx="12"/>
          </p:nvPr>
        </p:nvSpPr>
        <p:spPr/>
        <p:txBody>
          <a:bodyPr/>
          <a:lstStyle/>
          <a:p>
            <a:fld id="{7A99D598-70A0-42DE-AC7B-0F427427DC44}" type="slidenum">
              <a:rPr lang="nl-NL" smtClean="0"/>
              <a:t>‹nr.›</a:t>
            </a:fld>
            <a:endParaRPr lang="nl-NL"/>
          </a:p>
        </p:txBody>
      </p:sp>
    </p:spTree>
    <p:extLst>
      <p:ext uri="{BB962C8B-B14F-4D97-AF65-F5344CB8AC3E}">
        <p14:creationId xmlns:p14="http://schemas.microsoft.com/office/powerpoint/2010/main" val="865894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a:t>Klik om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AA6AF2E-8BE4-441F-BD1C-6D6DB83365BE}" type="datetimeFigureOut">
              <a:rPr lang="nl-NL" smtClean="0"/>
              <a:t>17-6-2023</a:t>
            </a:fld>
            <a:endParaRPr lang="nl-N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A99D598-70A0-42DE-AC7B-0F427427DC44}" type="slidenum">
              <a:rPr lang="nl-NL" smtClean="0"/>
              <a:t>‹nr.›</a:t>
            </a:fld>
            <a:endParaRPr lang="nl-NL"/>
          </a:p>
        </p:txBody>
      </p:sp>
    </p:spTree>
    <p:extLst>
      <p:ext uri="{BB962C8B-B14F-4D97-AF65-F5344CB8AC3E}">
        <p14:creationId xmlns:p14="http://schemas.microsoft.com/office/powerpoint/2010/main" val="1732910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AA6AF2E-8BE4-441F-BD1C-6D6DB83365BE}" type="datetimeFigureOut">
              <a:rPr lang="nl-NL" smtClean="0"/>
              <a:t>17-6-2023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A99D598-70A0-42DE-AC7B-0F427427DC44}" type="slidenum">
              <a:rPr lang="nl-NL" smtClean="0"/>
              <a:t>‹nr.›</a:t>
            </a:fld>
            <a:endParaRPr lang="nl-NL"/>
          </a:p>
        </p:txBody>
      </p:sp>
    </p:spTree>
    <p:extLst>
      <p:ext uri="{BB962C8B-B14F-4D97-AF65-F5344CB8AC3E}">
        <p14:creationId xmlns:p14="http://schemas.microsoft.com/office/powerpoint/2010/main" val="2885006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a:t>Klik om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AA6AF2E-8BE4-441F-BD1C-6D6DB83365BE}" type="datetimeFigureOut">
              <a:rPr lang="nl-NL" smtClean="0"/>
              <a:t>17-6-2023</a:t>
            </a:fld>
            <a:endParaRPr lang="nl-N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nl-N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A99D598-70A0-42DE-AC7B-0F427427DC44}" type="slidenum">
              <a:rPr lang="nl-NL" smtClean="0"/>
              <a:t>‹nr.›</a:t>
            </a:fld>
            <a:endParaRPr lang="nl-N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355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nl.thpanorama.com/articles/psicologa-educativa/las-6-teoras-pedaggicas-del-aprendizaje-y-sus-caractersticas.html"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ij-leren.nl/beginsituatie.ph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kleuteruniversiteit.nl/2019/02/inspiratieblog-spelenderwijs-rijmen-met-de-rijmboom/#:~:text=Rijmen%3A%20'Het%20produceren%20van%20woorden,belangrijke%20stap%20voor%20de%20leesontwikkeling." TargetMode="External"/><Relationship Id="rId2" Type="http://schemas.openxmlformats.org/officeDocument/2006/relationships/hyperlink" Target="https://www.slo.nl/thema/meer/tule/nederlands/kerndoel-11/?mode=groepen-12-leerling"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studeersnel.nl/nl/document/katholieke-pabo-zwolle/werken-met-kleuters/de-belevingswereld/28481576" TargetMode="External"/><Relationship Id="rId2" Type="http://schemas.openxmlformats.org/officeDocument/2006/relationships/hyperlink" Target="https://verkenjegeest.com/waarom-is-klassenmanagement-essentieel/"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ij-leren.nl/beginsituatie.php"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ij-leren.nl/piaget.php"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6CFD46-5DAA-5C9D-5B31-010B50FA63F4}"/>
              </a:ext>
            </a:extLst>
          </p:cNvPr>
          <p:cNvSpPr>
            <a:spLocks noGrp="1"/>
          </p:cNvSpPr>
          <p:nvPr>
            <p:ph type="ctrTitle"/>
          </p:nvPr>
        </p:nvSpPr>
        <p:spPr/>
        <p:txBody>
          <a:bodyPr/>
          <a:lstStyle/>
          <a:p>
            <a:r>
              <a:rPr lang="nl-NL" dirty="0"/>
              <a:t>Portfolio presentatie	</a:t>
            </a:r>
          </a:p>
        </p:txBody>
      </p:sp>
      <p:sp>
        <p:nvSpPr>
          <p:cNvPr id="3" name="Ondertitel 2">
            <a:extLst>
              <a:ext uri="{FF2B5EF4-FFF2-40B4-BE49-F238E27FC236}">
                <a16:creationId xmlns:a16="http://schemas.microsoft.com/office/drawing/2014/main" id="{BCEA9C75-6003-310E-7CCB-E1F3B0C7F0C9}"/>
              </a:ext>
            </a:extLst>
          </p:cNvPr>
          <p:cNvSpPr>
            <a:spLocks noGrp="1"/>
          </p:cNvSpPr>
          <p:nvPr>
            <p:ph type="subTitle" idx="1"/>
          </p:nvPr>
        </p:nvSpPr>
        <p:spPr/>
        <p:txBody>
          <a:bodyPr/>
          <a:lstStyle/>
          <a:p>
            <a:r>
              <a:rPr lang="nl-NL" dirty="0"/>
              <a:t>Roy Lijkelema</a:t>
            </a:r>
          </a:p>
        </p:txBody>
      </p:sp>
    </p:spTree>
    <p:extLst>
      <p:ext uri="{BB962C8B-B14F-4D97-AF65-F5344CB8AC3E}">
        <p14:creationId xmlns:p14="http://schemas.microsoft.com/office/powerpoint/2010/main" val="3583128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3B4CC6-C15D-4490-A3E4-2C0FA586B878}"/>
              </a:ext>
            </a:extLst>
          </p:cNvPr>
          <p:cNvSpPr>
            <a:spLocks noGrp="1"/>
          </p:cNvSpPr>
          <p:nvPr>
            <p:ph type="title"/>
          </p:nvPr>
        </p:nvSpPr>
        <p:spPr/>
        <p:txBody>
          <a:bodyPr/>
          <a:lstStyle/>
          <a:p>
            <a:r>
              <a:rPr lang="nl-NL" dirty="0"/>
              <a:t>Voorbeeld</a:t>
            </a:r>
          </a:p>
        </p:txBody>
      </p:sp>
      <p:sp>
        <p:nvSpPr>
          <p:cNvPr id="3" name="Tijdelijke aanduiding voor inhoud 2">
            <a:extLst>
              <a:ext uri="{FF2B5EF4-FFF2-40B4-BE49-F238E27FC236}">
                <a16:creationId xmlns:a16="http://schemas.microsoft.com/office/drawing/2014/main" id="{85E8BCCA-1C67-278F-D6E5-A692FF9A30F6}"/>
              </a:ext>
            </a:extLst>
          </p:cNvPr>
          <p:cNvSpPr>
            <a:spLocks noGrp="1"/>
          </p:cNvSpPr>
          <p:nvPr>
            <p:ph sz="half" idx="1"/>
          </p:nvPr>
        </p:nvSpPr>
        <p:spPr/>
        <p:txBody>
          <a:bodyPr/>
          <a:lstStyle/>
          <a:p>
            <a:r>
              <a:rPr lang="nl-NL" dirty="0"/>
              <a:t>Ik doe onderzoek naar uit wat voor klimaat de kinderen komen. Dit door met de kinderen, ouders en mijn mentor in gesprek te gaan.</a:t>
            </a:r>
          </a:p>
          <a:p>
            <a:r>
              <a:rPr lang="nl-NL" dirty="0"/>
              <a:t>Zo kan ik door met de kinderen in gesprek te gaan of aan de houding van een kind zien hoe hij/zij zich voelt en wat ze nodig hebben. </a:t>
            </a:r>
          </a:p>
          <a:p>
            <a:r>
              <a:rPr lang="nl-NL" dirty="0"/>
              <a:t>Dit met kennis over de ontwikkelingstheorie en </a:t>
            </a:r>
            <a:r>
              <a:rPr lang="nl-NL" dirty="0">
                <a:hlinkClick r:id="rId2"/>
              </a:rPr>
              <a:t>pedagogisch theorie</a:t>
            </a:r>
            <a:r>
              <a:rPr lang="nl-NL" dirty="0"/>
              <a:t>, kan ik samenvoegen tot een passende aanpak van het kind. </a:t>
            </a:r>
          </a:p>
          <a:p>
            <a:r>
              <a:rPr lang="nl-NL" dirty="0"/>
              <a:t>Zo kan ik bouwen aan een band en de beste ontwikkeling voor het kind. </a:t>
            </a:r>
          </a:p>
          <a:p>
            <a:pPr>
              <a:buFont typeface="Arial" panose="020B0604020202020204" pitchFamily="34" charset="0"/>
              <a:buChar char="•"/>
            </a:pPr>
            <a:endParaRPr lang="nl-NL" dirty="0"/>
          </a:p>
          <a:p>
            <a:endParaRPr lang="nl-NL" dirty="0"/>
          </a:p>
        </p:txBody>
      </p:sp>
      <p:pic>
        <p:nvPicPr>
          <p:cNvPr id="3074" name="Picture 2" descr="Positief Denken: 7 Praktische Tips om je Mindset te Verbeteren!">
            <a:extLst>
              <a:ext uri="{FF2B5EF4-FFF2-40B4-BE49-F238E27FC236}">
                <a16:creationId xmlns:a16="http://schemas.microsoft.com/office/drawing/2014/main" id="{BAC7322D-C15D-0ACB-17EB-7C4CC5F4AB6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18238" y="2211917"/>
            <a:ext cx="4937125" cy="329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292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AF1D18-46C1-EFC5-8E6E-6445BFDB07FC}"/>
              </a:ext>
            </a:extLst>
          </p:cNvPr>
          <p:cNvSpPr>
            <a:spLocks noGrp="1"/>
          </p:cNvSpPr>
          <p:nvPr>
            <p:ph type="title"/>
          </p:nvPr>
        </p:nvSpPr>
        <p:spPr/>
        <p:txBody>
          <a:bodyPr/>
          <a:lstStyle/>
          <a:p>
            <a:r>
              <a:rPr lang="nl-NL" dirty="0"/>
              <a:t>Ontwikkeling &amp; Groei</a:t>
            </a:r>
          </a:p>
        </p:txBody>
      </p:sp>
      <p:pic>
        <p:nvPicPr>
          <p:cNvPr id="4098" name="Picture 2" descr="Drake: &quot;Started From the Bottom&quot; Track Review | Pitchfork">
            <a:extLst>
              <a:ext uri="{FF2B5EF4-FFF2-40B4-BE49-F238E27FC236}">
                <a16:creationId xmlns:a16="http://schemas.microsoft.com/office/drawing/2014/main" id="{9AE9FC9B-7AC5-22F7-64F3-11E84EA660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97810" y="2003929"/>
            <a:ext cx="6657340" cy="374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383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6FA026-851C-80CE-6DF8-2B53FC072A2B}"/>
              </a:ext>
            </a:extLst>
          </p:cNvPr>
          <p:cNvSpPr>
            <a:spLocks noGrp="1"/>
          </p:cNvSpPr>
          <p:nvPr>
            <p:ph type="title"/>
          </p:nvPr>
        </p:nvSpPr>
        <p:spPr/>
        <p:txBody>
          <a:bodyPr/>
          <a:lstStyle/>
          <a:p>
            <a:r>
              <a:rPr lang="nl-NL" dirty="0"/>
              <a:t>Reflectie en vooruitblik</a:t>
            </a:r>
          </a:p>
        </p:txBody>
      </p:sp>
      <p:sp>
        <p:nvSpPr>
          <p:cNvPr id="3" name="Tijdelijke aanduiding voor inhoud 2">
            <a:extLst>
              <a:ext uri="{FF2B5EF4-FFF2-40B4-BE49-F238E27FC236}">
                <a16:creationId xmlns:a16="http://schemas.microsoft.com/office/drawing/2014/main" id="{6ABD532B-95E5-F06B-1432-011E7C104FA2}"/>
              </a:ext>
            </a:extLst>
          </p:cNvPr>
          <p:cNvSpPr>
            <a:spLocks noGrp="1"/>
          </p:cNvSpPr>
          <p:nvPr>
            <p:ph idx="1"/>
          </p:nvPr>
        </p:nvSpPr>
        <p:spPr/>
        <p:txBody>
          <a:bodyPr/>
          <a:lstStyle/>
          <a:p>
            <a:r>
              <a:rPr lang="nl-NL" b="1" dirty="0"/>
              <a:t>Ik had 2 leerdoelen:</a:t>
            </a:r>
          </a:p>
          <a:p>
            <a:r>
              <a:rPr lang="nl-NL" dirty="0"/>
              <a:t>1. hoe communiceer je duidelijk en persoonlijk met kinderen van je stage groep. Waarbij je kinderen in hun recht zet en ze er toe doen. </a:t>
            </a:r>
          </a:p>
          <a:p>
            <a:r>
              <a:rPr lang="nl-NL" dirty="0"/>
              <a:t>2. hoe communiceer je duidelijk en persoonlijk met kinderen van je stage groep. Waarbij je kinderen in hun recht zet en ze er toe doen. </a:t>
            </a:r>
          </a:p>
          <a:p>
            <a:r>
              <a:rPr lang="nl-NL" b="1" dirty="0"/>
              <a:t>Vooruitblik:</a:t>
            </a:r>
          </a:p>
          <a:p>
            <a:r>
              <a:rPr lang="nl-NL" dirty="0"/>
              <a:t>Ik weet nu zeker dat ik het vak prachtig vind en ik energie krijg van het lesgeven. De doelen waar klein, maar haalbaar. Ik ben tevreden met de stappen die ik heb gezet. Maar ben nog niet daar waar ik wil zijn. Dit jaar was vooral wennen en nu begint het ontwikkelen. </a:t>
            </a:r>
          </a:p>
        </p:txBody>
      </p:sp>
    </p:spTree>
    <p:extLst>
      <p:ext uri="{BB962C8B-B14F-4D97-AF65-F5344CB8AC3E}">
        <p14:creationId xmlns:p14="http://schemas.microsoft.com/office/powerpoint/2010/main" val="1570384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A0F12F-ABD3-8329-2ABD-9C4BA684D0FD}"/>
              </a:ext>
            </a:extLst>
          </p:cNvPr>
          <p:cNvSpPr>
            <a:spLocks noGrp="1"/>
          </p:cNvSpPr>
          <p:nvPr>
            <p:ph type="title"/>
          </p:nvPr>
        </p:nvSpPr>
        <p:spPr/>
        <p:txBody>
          <a:bodyPr/>
          <a:lstStyle/>
          <a:p>
            <a:r>
              <a:rPr lang="nl-NL" dirty="0"/>
              <a:t>Bronnen</a:t>
            </a:r>
          </a:p>
        </p:txBody>
      </p:sp>
      <p:sp>
        <p:nvSpPr>
          <p:cNvPr id="4" name="Rectangle 1">
            <a:extLst>
              <a:ext uri="{FF2B5EF4-FFF2-40B4-BE49-F238E27FC236}">
                <a16:creationId xmlns:a16="http://schemas.microsoft.com/office/drawing/2014/main" id="{B46C0C99-2D90-8A26-0C30-FBBC4EB2BE6B}"/>
              </a:ext>
            </a:extLst>
          </p:cNvPr>
          <p:cNvSpPr>
            <a:spLocks noGrp="1" noChangeArrowheads="1"/>
          </p:cNvSpPr>
          <p:nvPr>
            <p:ph idx="1"/>
          </p:nvPr>
        </p:nvSpPr>
        <p:spPr bwMode="auto">
          <a:xfrm>
            <a:off x="1097280" y="1664512"/>
            <a:ext cx="10919129" cy="438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Beginsituatie</a:t>
            </a: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(2022, februari 15). Opgehaald van wij-leren: </a:t>
            </a: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rPr>
              <a:t>https://wij-leren.nl/beginsituatie.php</a:t>
            </a:r>
            <a:endPar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Conrad, D. (2022). </a:t>
            </a:r>
            <a:r>
              <a:rPr kumimoji="0" lang="nl-NL" altLang="nl-NL"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 belevingswereld.</a:t>
            </a: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Opgehaald van studeersnel: https://www.studeersnel.nl/nl/document/katholieke-pabo-zwolle/werken-met-kleuters/de-belevingswereld/28481576</a:t>
            </a:r>
            <a:endParaRPr kumimoji="0" lang="nl-NL" altLang="nl-NL"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 6 pedagogische theorieën over leren en hun kenmerken</a:t>
            </a: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nl-NL" altLang="nl-NL"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sd</a:t>
            </a: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Opgehaald van </a:t>
            </a:r>
            <a:r>
              <a:rPr kumimoji="0" lang="nl-NL" altLang="nl-NL"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thpanorama</a:t>
            </a: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https://nl.thpanorama.com/articles/psicologa-educativa/las-6-teoras-pedaggicas-del-aprendizaje-y-sus-caractersticas.html</a:t>
            </a:r>
            <a:endParaRPr kumimoji="0" lang="nl-NL" altLang="nl-NL"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Inspiratieblog: spelenderwijs rijmen met de rijmboom</a:t>
            </a: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nl-NL" altLang="nl-NL"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sd</a:t>
            </a: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Opgehaald van kleuteruniversiteit: https://kleuteruniversiteit.nl/2019/02/inspiratieblog-spelenderwijs-rijmen-met-de-rijmboom/#:~:text=Rijmen%3A%20'Het%20produceren%20van%20woorden,belangrijke%20stap%20voor%20de%20leesontwikkeling.</a:t>
            </a:r>
            <a:endParaRPr kumimoji="0" lang="nl-NL" altLang="nl-NL"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 Middendorp, S. S. (2022). </a:t>
            </a:r>
            <a:r>
              <a:rPr kumimoji="0" lang="nl-NL" altLang="nl-NL"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Pedagogisch tact, hoe dan?</a:t>
            </a: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Noordhoff.</a:t>
            </a:r>
            <a:endParaRPr kumimoji="0" lang="nl-NL" altLang="nl-NL"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kerndoel 11</a:t>
            </a: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nl-NL" altLang="nl-NL"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sd</a:t>
            </a: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Opgehaald van </a:t>
            </a:r>
            <a:r>
              <a:rPr kumimoji="0" lang="nl-NL" altLang="nl-NL"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slo</a:t>
            </a: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https://www.slo.nl/thema/meer/tule/nederlands/kerndoel-11/?mode=groepen-12-leerling</a:t>
            </a:r>
            <a:endParaRPr kumimoji="0" lang="nl-NL" altLang="nl-NL"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Piaget</a:t>
            </a: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(2020, juni 8).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Opgehaald van Wij-leren: https://wij-leren.nl/piaget.php</a:t>
            </a:r>
            <a:endParaRPr kumimoji="0" lang="nl-NL" altLang="nl-NL"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Sanfeliciano</a:t>
            </a: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 (2022, december 27). </a:t>
            </a:r>
            <a:r>
              <a:rPr kumimoji="0" lang="nl-NL" altLang="nl-NL"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Waarom is klassenmanagement essentieel</a:t>
            </a: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Opgehaald van </a:t>
            </a:r>
            <a:r>
              <a:rPr kumimoji="0" lang="nl-NL" altLang="nl-NL"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verkenjegeest</a:t>
            </a: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https://verkenjegeest.com/waarom-is-klassenmanagement-essentieel/</a:t>
            </a:r>
            <a:endParaRPr kumimoji="0" lang="nl-NL" altLang="nl-NL"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 </a:t>
            </a:r>
            <a:r>
              <a:rPr kumimoji="0" lang="nl-NL" altLang="nl-NL"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Hooijmaaijers</a:t>
            </a: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 S. (2019). </a:t>
            </a:r>
            <a:r>
              <a:rPr kumimoji="0" lang="nl-NL" altLang="nl-NL" sz="11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Ontwikkelings</a:t>
            </a:r>
            <a:r>
              <a:rPr kumimoji="0" lang="nl-NL" altLang="nl-NL"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psychologie voor leerkrachten basisonderwijs.</a:t>
            </a:r>
            <a:r>
              <a:rPr kumimoji="0" lang="nl-NL" altLang="nl-N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Koninklijke Van Gorcum BV.</a:t>
            </a:r>
            <a:endParaRPr kumimoji="0" lang="nl-NL" altLang="nl-NL"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37361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15579131-4FC4-7EF2-F27D-9DFFCDB72A89}"/>
              </a:ext>
            </a:extLst>
          </p:cNvPr>
          <p:cNvSpPr>
            <a:spLocks noGrp="1"/>
          </p:cNvSpPr>
          <p:nvPr>
            <p:ph type="title"/>
          </p:nvPr>
        </p:nvSpPr>
        <p:spPr>
          <a:xfrm>
            <a:off x="492370" y="605896"/>
            <a:ext cx="3084844" cy="5646208"/>
          </a:xfrm>
        </p:spPr>
        <p:txBody>
          <a:bodyPr anchor="ctr">
            <a:normAutofit/>
          </a:bodyPr>
          <a:lstStyle/>
          <a:p>
            <a:r>
              <a:rPr lang="nl-NL" sz="3600" dirty="0">
                <a:solidFill>
                  <a:srgbClr val="FFFFFF"/>
                </a:solidFill>
              </a:rPr>
              <a:t>Inleiding &amp; Inhoud</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inhoud 2">
            <a:extLst>
              <a:ext uri="{FF2B5EF4-FFF2-40B4-BE49-F238E27FC236}">
                <a16:creationId xmlns:a16="http://schemas.microsoft.com/office/drawing/2014/main" id="{5779A2C7-62F0-5CC3-3689-A1B778C33401}"/>
              </a:ext>
            </a:extLst>
          </p:cNvPr>
          <p:cNvSpPr>
            <a:spLocks noGrp="1"/>
          </p:cNvSpPr>
          <p:nvPr>
            <p:ph idx="1"/>
          </p:nvPr>
        </p:nvSpPr>
        <p:spPr>
          <a:xfrm>
            <a:off x="4742016" y="605896"/>
            <a:ext cx="6413663" cy="5646208"/>
          </a:xfrm>
        </p:spPr>
        <p:txBody>
          <a:bodyPr anchor="ctr">
            <a:normAutofit/>
          </a:bodyPr>
          <a:lstStyle/>
          <a:p>
            <a:pPr>
              <a:buFont typeface="Arial" panose="020B0604020202020204" pitchFamily="34" charset="0"/>
              <a:buChar char="•"/>
            </a:pPr>
            <a:r>
              <a:rPr lang="nl-NL" dirty="0"/>
              <a:t> Bekwaamheid &amp; Kwalificatie</a:t>
            </a:r>
          </a:p>
          <a:p>
            <a:pPr>
              <a:buFont typeface="Arial" panose="020B0604020202020204" pitchFamily="34" charset="0"/>
              <a:buChar char="•"/>
            </a:pPr>
            <a:r>
              <a:rPr lang="nl-NL" dirty="0"/>
              <a:t> Vak inhoudelijke bekwaamheid</a:t>
            </a:r>
          </a:p>
          <a:p>
            <a:pPr>
              <a:buFont typeface="Arial" panose="020B0604020202020204" pitchFamily="34" charset="0"/>
              <a:buChar char="•"/>
            </a:pPr>
            <a:r>
              <a:rPr lang="nl-NL" dirty="0"/>
              <a:t> Vak Didactische bekwaamheid</a:t>
            </a:r>
          </a:p>
          <a:p>
            <a:pPr>
              <a:buFont typeface="Arial" panose="020B0604020202020204" pitchFamily="34" charset="0"/>
              <a:buChar char="•"/>
            </a:pPr>
            <a:r>
              <a:rPr lang="nl-NL" dirty="0"/>
              <a:t> Pedagogische bekwaamheid</a:t>
            </a:r>
          </a:p>
          <a:p>
            <a:pPr>
              <a:buFont typeface="Arial" panose="020B0604020202020204" pitchFamily="34" charset="0"/>
              <a:buChar char="•"/>
            </a:pPr>
            <a:r>
              <a:rPr lang="nl-NL" dirty="0"/>
              <a:t> Ontwikkeling &amp; Groei</a:t>
            </a:r>
          </a:p>
          <a:p>
            <a:pPr>
              <a:buFont typeface="Arial" panose="020B0604020202020204" pitchFamily="34" charset="0"/>
              <a:buChar char="•"/>
            </a:pPr>
            <a:r>
              <a:rPr lang="nl-NL" dirty="0"/>
              <a:t> Reflectie &amp; Vooruitblik </a:t>
            </a:r>
          </a:p>
        </p:txBody>
      </p:sp>
      <p:pic>
        <p:nvPicPr>
          <p:cNvPr id="1028" name="Picture 4" descr="persoonlijke ontwikkeling of persoonlijke groei, zelfverbetering om  mentaliteit, kennis of vaardigheid te ontwikkelen om succes, motivatie of  vooruitgangsconcept te bereiken, zakenman bouwt een groeiende trap vanuit  zijn hoofd. 7381738 Vectorkunst bij ...">
            <a:extLst>
              <a:ext uri="{FF2B5EF4-FFF2-40B4-BE49-F238E27FC236}">
                <a16:creationId xmlns:a16="http://schemas.microsoft.com/office/drawing/2014/main" id="{558E8ECF-9F80-E39D-667E-A4D3125BEF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3951" y="2476500"/>
            <a:ext cx="2286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6C600F-E92A-F499-5470-DDA44BC0E9F6}"/>
              </a:ext>
            </a:extLst>
          </p:cNvPr>
          <p:cNvSpPr>
            <a:spLocks noGrp="1"/>
          </p:cNvSpPr>
          <p:nvPr>
            <p:ph type="title"/>
          </p:nvPr>
        </p:nvSpPr>
        <p:spPr/>
        <p:txBody>
          <a:bodyPr/>
          <a:lstStyle/>
          <a:p>
            <a:r>
              <a:rPr lang="nl-NL" dirty="0"/>
              <a:t>Bekwaamheid &amp; Kwalificatie</a:t>
            </a:r>
          </a:p>
        </p:txBody>
      </p:sp>
      <p:sp>
        <p:nvSpPr>
          <p:cNvPr id="3" name="Tijdelijke aanduiding voor inhoud 2">
            <a:extLst>
              <a:ext uri="{FF2B5EF4-FFF2-40B4-BE49-F238E27FC236}">
                <a16:creationId xmlns:a16="http://schemas.microsoft.com/office/drawing/2014/main" id="{F633B1AE-21ED-8985-BF80-364BD48CA526}"/>
              </a:ext>
            </a:extLst>
          </p:cNvPr>
          <p:cNvSpPr>
            <a:spLocks noGrp="1"/>
          </p:cNvSpPr>
          <p:nvPr>
            <p:ph sz="half" idx="1"/>
          </p:nvPr>
        </p:nvSpPr>
        <p:spPr/>
        <p:txBody>
          <a:bodyPr>
            <a:normAutofit fontScale="85000" lnSpcReduction="20000"/>
          </a:bodyPr>
          <a:lstStyle/>
          <a:p>
            <a:pPr>
              <a:buFont typeface="Arial" panose="020B0604020202020204" pitchFamily="34" charset="0"/>
              <a:buChar char="•"/>
            </a:pPr>
            <a:r>
              <a:rPr lang="nl-NL" b="1" dirty="0"/>
              <a:t> Waarom? : </a:t>
            </a:r>
          </a:p>
          <a:p>
            <a:pPr marL="0" indent="0">
              <a:buNone/>
            </a:pPr>
            <a:r>
              <a:rPr lang="nl-NL" dirty="0"/>
              <a:t>Door goede communicatie, is er snellere kennisdeling. Als communicatie goed verloopt is het makkelijker feedback te geven waardoor je sneller kan ontwikkelen. </a:t>
            </a:r>
          </a:p>
          <a:p>
            <a:pPr>
              <a:buFont typeface="Arial" panose="020B0604020202020204" pitchFamily="34" charset="0"/>
              <a:buChar char="•"/>
            </a:pPr>
            <a:r>
              <a:rPr lang="nl-NL" dirty="0"/>
              <a:t> </a:t>
            </a:r>
            <a:r>
              <a:rPr lang="nl-NL" b="1" dirty="0"/>
              <a:t>Hoe? :</a:t>
            </a:r>
          </a:p>
          <a:p>
            <a:pPr marL="0" indent="0">
              <a:buNone/>
            </a:pPr>
            <a:r>
              <a:rPr lang="nl-NL" dirty="0"/>
              <a:t>Door open te communiceren met mijn mentor; op stage dagen, via mail, telefoon of whatsapp. Weten we van elkaar waar we aan toe zijn. Ik verzoek altijd op feedback.</a:t>
            </a:r>
            <a:endParaRPr lang="nl-NL" b="1" dirty="0"/>
          </a:p>
          <a:p>
            <a:pPr>
              <a:buFont typeface="Arial" panose="020B0604020202020204" pitchFamily="34" charset="0"/>
              <a:buChar char="•"/>
            </a:pPr>
            <a:r>
              <a:rPr lang="nl-NL" dirty="0"/>
              <a:t> </a:t>
            </a:r>
            <a:r>
              <a:rPr lang="nl-NL" b="1" dirty="0"/>
              <a:t>Wat? :</a:t>
            </a:r>
          </a:p>
          <a:p>
            <a:pPr marL="0" indent="0">
              <a:buNone/>
            </a:pPr>
            <a:r>
              <a:rPr lang="nl-NL" dirty="0"/>
              <a:t>Door de communicatie ga ik met een verzekerd gevoel naar stage. Ik weet wat er verwacht wordt en hoe beide partijen er in sta. Ik weet dat ik aan het einde van de dag/les feedback krijg, waar ik de volgende keer op verder kan bouwen. </a:t>
            </a:r>
          </a:p>
        </p:txBody>
      </p:sp>
      <p:sp>
        <p:nvSpPr>
          <p:cNvPr id="4" name="Tijdelijke aanduiding voor inhoud 3">
            <a:extLst>
              <a:ext uri="{FF2B5EF4-FFF2-40B4-BE49-F238E27FC236}">
                <a16:creationId xmlns:a16="http://schemas.microsoft.com/office/drawing/2014/main" id="{80EFFACD-E1E7-30C0-C08D-BC6B4B31DA70}"/>
              </a:ext>
            </a:extLst>
          </p:cNvPr>
          <p:cNvSpPr>
            <a:spLocks noGrp="1"/>
          </p:cNvSpPr>
          <p:nvPr>
            <p:ph sz="half" idx="2"/>
          </p:nvPr>
        </p:nvSpPr>
        <p:spPr/>
        <p:txBody>
          <a:bodyPr>
            <a:normAutofit fontScale="85000" lnSpcReduction="20000"/>
          </a:bodyPr>
          <a:lstStyle/>
          <a:p>
            <a:r>
              <a:rPr lang="nl-NL" b="1" dirty="0"/>
              <a:t>Gekoppelde bekwaamheidseisen:</a:t>
            </a:r>
          </a:p>
          <a:p>
            <a:r>
              <a:rPr lang="nl-NL" sz="1600" dirty="0"/>
              <a:t>2.1.2 kan samenwerken met collega’s in - en waar relevant ook buiten - de eigen instelling en zijn professionele handelen waar nodig afstemmen met hen.</a:t>
            </a:r>
            <a:endParaRPr lang="nl-NL" sz="1600" b="1" dirty="0"/>
          </a:p>
          <a:p>
            <a:r>
              <a:rPr lang="nl-NL" sz="1600" dirty="0"/>
              <a:t>2.1.5 kan zelfstandig vormgeven aan zijn professionele ontwikkeling</a:t>
            </a:r>
          </a:p>
        </p:txBody>
      </p:sp>
      <p:pic>
        <p:nvPicPr>
          <p:cNvPr id="2052" name="Picture 4" descr="Het mediumtype bepaalt het niveau van de communicatie - EURIB">
            <a:extLst>
              <a:ext uri="{FF2B5EF4-FFF2-40B4-BE49-F238E27FC236}">
                <a16:creationId xmlns:a16="http://schemas.microsoft.com/office/drawing/2014/main" id="{897FE02A-0661-8B70-C52A-578406B0F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920" y="3857414"/>
            <a:ext cx="4503419" cy="1958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535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9BB4CE-7A3E-1DA6-7F2D-1A2D3F4745FB}"/>
              </a:ext>
            </a:extLst>
          </p:cNvPr>
          <p:cNvSpPr>
            <a:spLocks noGrp="1"/>
          </p:cNvSpPr>
          <p:nvPr>
            <p:ph type="title"/>
          </p:nvPr>
        </p:nvSpPr>
        <p:spPr/>
        <p:txBody>
          <a:bodyPr/>
          <a:lstStyle/>
          <a:p>
            <a:r>
              <a:rPr lang="nl-NL" dirty="0"/>
              <a:t>Voorbeeld</a:t>
            </a:r>
          </a:p>
        </p:txBody>
      </p:sp>
      <p:sp>
        <p:nvSpPr>
          <p:cNvPr id="3" name="Tijdelijke aanduiding voor inhoud 2">
            <a:extLst>
              <a:ext uri="{FF2B5EF4-FFF2-40B4-BE49-F238E27FC236}">
                <a16:creationId xmlns:a16="http://schemas.microsoft.com/office/drawing/2014/main" id="{D30C6388-0EC6-7790-F106-10F3F7B9E624}"/>
              </a:ext>
            </a:extLst>
          </p:cNvPr>
          <p:cNvSpPr>
            <a:spLocks noGrp="1"/>
          </p:cNvSpPr>
          <p:nvPr>
            <p:ph sz="half" idx="1"/>
          </p:nvPr>
        </p:nvSpPr>
        <p:spPr/>
        <p:txBody>
          <a:bodyPr/>
          <a:lstStyle/>
          <a:p>
            <a:r>
              <a:rPr lang="nl-NL" dirty="0"/>
              <a:t>Ik stuur Marije (stagebegeleidster) een overzicht met lessen die ik moet geven en graag wil geven. We kijken samen na schooltijd wat in het programma en thema van de volgende week past. </a:t>
            </a:r>
          </a:p>
          <a:p>
            <a:r>
              <a:rPr lang="nl-NL" dirty="0"/>
              <a:t>We bespreken ook waar ik op kan letten en wat ik van Marije verwacht. Bijv. hulp bij les of punten waar ik graag extra feedback op wil.</a:t>
            </a:r>
          </a:p>
        </p:txBody>
      </p:sp>
      <p:pic>
        <p:nvPicPr>
          <p:cNvPr id="3074" name="Picture 2" descr="Hoe stel je een plan van aanpak voor bewindvoering op? - Learncare Academy">
            <a:extLst>
              <a:ext uri="{FF2B5EF4-FFF2-40B4-BE49-F238E27FC236}">
                <a16:creationId xmlns:a16="http://schemas.microsoft.com/office/drawing/2014/main" id="{084472FC-35D2-59FE-E09F-CBCB8F86C99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18238" y="2215935"/>
            <a:ext cx="4937125" cy="3283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757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419F15-9013-F76F-FBA2-6B7FA25B263B}"/>
              </a:ext>
            </a:extLst>
          </p:cNvPr>
          <p:cNvSpPr>
            <a:spLocks noGrp="1"/>
          </p:cNvSpPr>
          <p:nvPr>
            <p:ph type="title"/>
          </p:nvPr>
        </p:nvSpPr>
        <p:spPr/>
        <p:txBody>
          <a:bodyPr/>
          <a:lstStyle/>
          <a:p>
            <a:r>
              <a:rPr lang="nl-NL" dirty="0"/>
              <a:t>Vak inhoudelijke bekwaamheid</a:t>
            </a:r>
          </a:p>
        </p:txBody>
      </p:sp>
      <p:sp>
        <p:nvSpPr>
          <p:cNvPr id="4" name="Tijdelijke aanduiding voor inhoud 3">
            <a:extLst>
              <a:ext uri="{FF2B5EF4-FFF2-40B4-BE49-F238E27FC236}">
                <a16:creationId xmlns:a16="http://schemas.microsoft.com/office/drawing/2014/main" id="{C25B4E76-9120-A72D-D3CD-F565BFF8EB62}"/>
              </a:ext>
            </a:extLst>
          </p:cNvPr>
          <p:cNvSpPr>
            <a:spLocks noGrp="1"/>
          </p:cNvSpPr>
          <p:nvPr>
            <p:ph sz="half" idx="1"/>
          </p:nvPr>
        </p:nvSpPr>
        <p:spPr/>
        <p:txBody>
          <a:bodyPr>
            <a:normAutofit fontScale="92500" lnSpcReduction="20000"/>
          </a:bodyPr>
          <a:lstStyle/>
          <a:p>
            <a:pPr>
              <a:buFont typeface="Arial" panose="020B0604020202020204" pitchFamily="34" charset="0"/>
              <a:buChar char="•"/>
            </a:pPr>
            <a:r>
              <a:rPr lang="nl-NL" dirty="0"/>
              <a:t> </a:t>
            </a:r>
            <a:r>
              <a:rPr lang="nl-NL" b="1" dirty="0"/>
              <a:t>Waarom?:</a:t>
            </a:r>
          </a:p>
          <a:p>
            <a:pPr marL="0" indent="0">
              <a:buNone/>
            </a:pPr>
            <a:r>
              <a:rPr lang="nl-NL" dirty="0"/>
              <a:t>Het boven de les stof staan, je moet weten waar je het over hebt.</a:t>
            </a:r>
          </a:p>
          <a:p>
            <a:pPr>
              <a:buFont typeface="Arial" panose="020B0604020202020204" pitchFamily="34" charset="0"/>
              <a:buChar char="•"/>
            </a:pPr>
            <a:r>
              <a:rPr lang="nl-NL" b="1" dirty="0"/>
              <a:t> Hoe?:</a:t>
            </a:r>
          </a:p>
          <a:p>
            <a:pPr marL="0" indent="0">
              <a:buNone/>
            </a:pPr>
            <a:r>
              <a:rPr lang="nl-NL" dirty="0"/>
              <a:t>Onderzoek doen naar de SLO doelen. Onderzoek naar de leef en belevingswereld van leerlingen. Onderzoek naar de lesstof en vragen die kunnen komen van te voren beantwoord hebben.</a:t>
            </a:r>
            <a:endParaRPr lang="nl-NL" b="1" dirty="0"/>
          </a:p>
          <a:p>
            <a:pPr>
              <a:buFont typeface="Arial" panose="020B0604020202020204" pitchFamily="34" charset="0"/>
              <a:buChar char="•"/>
            </a:pPr>
            <a:r>
              <a:rPr lang="nl-NL" b="1" dirty="0"/>
              <a:t> Wat?:</a:t>
            </a:r>
          </a:p>
          <a:p>
            <a:pPr marL="0" indent="0">
              <a:buNone/>
            </a:pPr>
            <a:r>
              <a:rPr lang="nl-NL" dirty="0"/>
              <a:t>Door mij goed voor te bereiden op de les inhoud ga ik met een verzekerd gevoel de les in. Ik weet dat ik de kinderen iets kan leren en mochten ze vragen hebben ik voor ben bereid. Hierdoor heb ik een soepel les verloop.</a:t>
            </a:r>
          </a:p>
          <a:p>
            <a:pPr marL="0" indent="0">
              <a:buNone/>
            </a:pPr>
            <a:endParaRPr lang="nl-NL" b="1" dirty="0"/>
          </a:p>
        </p:txBody>
      </p:sp>
      <p:sp>
        <p:nvSpPr>
          <p:cNvPr id="5" name="Tijdelijke aanduiding voor inhoud 4">
            <a:extLst>
              <a:ext uri="{FF2B5EF4-FFF2-40B4-BE49-F238E27FC236}">
                <a16:creationId xmlns:a16="http://schemas.microsoft.com/office/drawing/2014/main" id="{031AC237-988E-71FE-9C47-611719AC1FCC}"/>
              </a:ext>
            </a:extLst>
          </p:cNvPr>
          <p:cNvSpPr>
            <a:spLocks noGrp="1"/>
          </p:cNvSpPr>
          <p:nvPr>
            <p:ph sz="half" idx="2"/>
          </p:nvPr>
        </p:nvSpPr>
        <p:spPr/>
        <p:txBody>
          <a:bodyPr>
            <a:normAutofit fontScale="92500" lnSpcReduction="20000"/>
          </a:bodyPr>
          <a:lstStyle/>
          <a:p>
            <a:r>
              <a:rPr lang="nl-NL" b="1" dirty="0"/>
              <a:t>Gekoppelde bekwaamheidseisen:</a:t>
            </a:r>
          </a:p>
          <a:p>
            <a:r>
              <a:rPr lang="nl-NL" sz="1200" dirty="0"/>
              <a:t>2.2.1 beheerst de leerstof qua kennis en vaardigheden gericht op het behalen van de kerndoelen van het primair onderwijs - voor zover die betrekking hebben op het onderwijs waarvoor de leraar bevoegd is - en kent theoretische achtergronden daarvan. Hij kan de leerstof op een begrijpelijke en aansprekende manier uitleggen en demonstreren hoe ermee gewerkt moet worden</a:t>
            </a:r>
          </a:p>
          <a:p>
            <a:r>
              <a:rPr lang="nl-NL" sz="1200" dirty="0"/>
              <a:t>2.2.2 heeft een grondige beheersing van de basisvakken taal en rekenen</a:t>
            </a:r>
          </a:p>
          <a:p>
            <a:r>
              <a:rPr lang="nl-NL" sz="1200" dirty="0"/>
              <a:t>2.2.6 weet dat zijn leerlingen de leerstof op verschillende manieren kunnen opvatten, interpreteren en leren. Hij kan zijn onderwijs afstemmen op die verschillen tussen leerlingen. De leraar kan zijn leerlingen duidelijk maken wat de relevantie is van de leerstof voor het dagelijkse leven en voor het vervolgonderwijs.</a:t>
            </a:r>
          </a:p>
        </p:txBody>
      </p:sp>
      <p:pic>
        <p:nvPicPr>
          <p:cNvPr id="4098" name="Picture 2" descr="Hoe kan ik me voorbereiden op een eerste gesprek? | Procter &amp; Gamble België">
            <a:extLst>
              <a:ext uri="{FF2B5EF4-FFF2-40B4-BE49-F238E27FC236}">
                <a16:creationId xmlns:a16="http://schemas.microsoft.com/office/drawing/2014/main" id="{1DCFCF11-97DF-7586-5B58-EB2230469F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715" y="3949202"/>
            <a:ext cx="3308169" cy="2206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280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D68C42-098D-A44F-6D7E-3466E28912F6}"/>
              </a:ext>
            </a:extLst>
          </p:cNvPr>
          <p:cNvSpPr>
            <a:spLocks noGrp="1"/>
          </p:cNvSpPr>
          <p:nvPr>
            <p:ph type="title"/>
          </p:nvPr>
        </p:nvSpPr>
        <p:spPr/>
        <p:txBody>
          <a:bodyPr/>
          <a:lstStyle/>
          <a:p>
            <a:r>
              <a:rPr lang="nl-NL" dirty="0"/>
              <a:t>Voorbeeld</a:t>
            </a:r>
          </a:p>
        </p:txBody>
      </p:sp>
      <p:sp>
        <p:nvSpPr>
          <p:cNvPr id="3" name="Tijdelijke aanduiding voor inhoud 2">
            <a:extLst>
              <a:ext uri="{FF2B5EF4-FFF2-40B4-BE49-F238E27FC236}">
                <a16:creationId xmlns:a16="http://schemas.microsoft.com/office/drawing/2014/main" id="{502F1CFB-5AAC-B4A9-D4BF-37E54EE27AEB}"/>
              </a:ext>
            </a:extLst>
          </p:cNvPr>
          <p:cNvSpPr>
            <a:spLocks noGrp="1"/>
          </p:cNvSpPr>
          <p:nvPr>
            <p:ph idx="1"/>
          </p:nvPr>
        </p:nvSpPr>
        <p:spPr>
          <a:xfrm>
            <a:off x="1097280" y="1845734"/>
            <a:ext cx="5659120" cy="4023360"/>
          </a:xfrm>
        </p:spPr>
        <p:txBody>
          <a:bodyPr>
            <a:normAutofit fontScale="85000" lnSpcReduction="20000"/>
          </a:bodyPr>
          <a:lstStyle/>
          <a:p>
            <a:r>
              <a:rPr lang="nl-NL" sz="2400" b="1" dirty="0"/>
              <a:t>Ik moet een rijm les geven voor groep 1.</a:t>
            </a:r>
          </a:p>
          <a:p>
            <a:r>
              <a:rPr lang="nl-NL" sz="1800" dirty="0"/>
              <a:t>1. Onderzoek naar het SLO doel , in dit geval Kerndoel 11 </a:t>
            </a:r>
            <a:r>
              <a:rPr lang="nl-NL" dirty="0"/>
              <a:t>- </a:t>
            </a:r>
            <a:r>
              <a:rPr lang="nl-NL" sz="1600" dirty="0">
                <a:hlinkClick r:id="rId2"/>
              </a:rPr>
              <a:t>De kinderen doen taalspelactiviteiten waardoor hun fonologisch en fonemisch bewustzijn en letterkennis gestimuleerd worden. Ze leren bijvoorbeeld kinderrijmpjes en liedjes en voeren met de leraar rijmspelletjes en woord-klankspelletjes uit.</a:t>
            </a:r>
            <a:br>
              <a:rPr lang="nl-NL" sz="1600" dirty="0"/>
            </a:br>
            <a:r>
              <a:rPr lang="nl-NL" sz="1600" dirty="0"/>
              <a:t>Fonologisch = woorden kunnen rijmen | Fonemisch = klanken onderscheiden in woorden</a:t>
            </a:r>
          </a:p>
          <a:p>
            <a:r>
              <a:rPr lang="nl-NL" sz="1800" dirty="0"/>
              <a:t>2. Onderzoek naar de beginsituatie – </a:t>
            </a:r>
            <a:r>
              <a:rPr lang="nl-NL" sz="1600" dirty="0"/>
              <a:t>Navraag doen aan de mentor en koppelen aan eigen ondervinding/observatie</a:t>
            </a:r>
            <a:endParaRPr lang="nl-NL" dirty="0"/>
          </a:p>
          <a:p>
            <a:r>
              <a:rPr lang="nl-NL" sz="1800" dirty="0"/>
              <a:t>3. Onderzoek naar hoe je uitlegt wat rijmen is - </a:t>
            </a:r>
            <a:r>
              <a:rPr lang="nl-NL" sz="1600" dirty="0">
                <a:hlinkClick r:id="rId3"/>
              </a:rPr>
              <a:t>Kleuters leren spelen met klanken, ervaren dat woorden op elkaar kunnen lijken</a:t>
            </a:r>
            <a:r>
              <a:rPr lang="nl-NL" sz="1600" dirty="0"/>
              <a:t>, bij deze leeftijd is het kinderen voor doen en laten ervaren</a:t>
            </a:r>
          </a:p>
          <a:p>
            <a:r>
              <a:rPr lang="nl-NL" sz="1800" dirty="0"/>
              <a:t>4. Zoek of bedenk een leuk rijmspel in het thema (dat aansluit op de beleef/leefwereld van de kinderen.) &amp; bedenk hierbij hoe je kan differentiëren op verschillende </a:t>
            </a:r>
            <a:r>
              <a:rPr lang="nl-NL" sz="1800" dirty="0" err="1"/>
              <a:t>niveau’s</a:t>
            </a:r>
            <a:r>
              <a:rPr lang="nl-NL" sz="1800" dirty="0"/>
              <a:t> </a:t>
            </a:r>
          </a:p>
          <a:p>
            <a:r>
              <a:rPr lang="nl-NL" sz="1800" dirty="0"/>
              <a:t>5. Speel het spel na &amp; ga na welke vragen je van kinderen zou kunnen ontvangen. Werk deze uit op het lesvoorbereidingsformulier.</a:t>
            </a:r>
          </a:p>
          <a:p>
            <a:pPr marL="0" indent="0">
              <a:buNone/>
            </a:pPr>
            <a:endParaRPr lang="nl-NL" sz="1600" dirty="0"/>
          </a:p>
          <a:p>
            <a:endParaRPr lang="nl-NL" dirty="0"/>
          </a:p>
        </p:txBody>
      </p:sp>
      <p:pic>
        <p:nvPicPr>
          <p:cNvPr id="5" name="Afbeelding 4">
            <a:extLst>
              <a:ext uri="{FF2B5EF4-FFF2-40B4-BE49-F238E27FC236}">
                <a16:creationId xmlns:a16="http://schemas.microsoft.com/office/drawing/2014/main" id="{BCDBB37D-BB2E-62C0-4984-D705271D8E0A}"/>
              </a:ext>
            </a:extLst>
          </p:cNvPr>
          <p:cNvPicPr>
            <a:picLocks noChangeAspect="1"/>
          </p:cNvPicPr>
          <p:nvPr/>
        </p:nvPicPr>
        <p:blipFill>
          <a:blip r:embed="rId4"/>
          <a:stretch>
            <a:fillRect/>
          </a:stretch>
        </p:blipFill>
        <p:spPr>
          <a:xfrm>
            <a:off x="7862144" y="1845734"/>
            <a:ext cx="2457450" cy="3381375"/>
          </a:xfrm>
          <a:prstGeom prst="rect">
            <a:avLst/>
          </a:prstGeom>
        </p:spPr>
      </p:pic>
      <p:sp>
        <p:nvSpPr>
          <p:cNvPr id="6" name="Tekstvak 5">
            <a:extLst>
              <a:ext uri="{FF2B5EF4-FFF2-40B4-BE49-F238E27FC236}">
                <a16:creationId xmlns:a16="http://schemas.microsoft.com/office/drawing/2014/main" id="{8AEA8BB7-E096-0352-6FCA-D00DEC58F977}"/>
              </a:ext>
            </a:extLst>
          </p:cNvPr>
          <p:cNvSpPr txBox="1"/>
          <p:nvPr/>
        </p:nvSpPr>
        <p:spPr>
          <a:xfrm>
            <a:off x="7862144" y="5227109"/>
            <a:ext cx="2457450" cy="369332"/>
          </a:xfrm>
          <a:prstGeom prst="rect">
            <a:avLst/>
          </a:prstGeom>
          <a:noFill/>
        </p:spPr>
        <p:txBody>
          <a:bodyPr wrap="square" rtlCol="0">
            <a:spAutoFit/>
          </a:bodyPr>
          <a:lstStyle/>
          <a:p>
            <a:r>
              <a:rPr lang="nl-NL" dirty="0"/>
              <a:t>Rijmkaartjes les</a:t>
            </a:r>
          </a:p>
        </p:txBody>
      </p:sp>
    </p:spTree>
    <p:extLst>
      <p:ext uri="{BB962C8B-B14F-4D97-AF65-F5344CB8AC3E}">
        <p14:creationId xmlns:p14="http://schemas.microsoft.com/office/powerpoint/2010/main" val="46496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4EF55C-0016-4FB2-85CF-CDC709E185A9}"/>
              </a:ext>
            </a:extLst>
          </p:cNvPr>
          <p:cNvSpPr>
            <a:spLocks noGrp="1"/>
          </p:cNvSpPr>
          <p:nvPr>
            <p:ph type="title"/>
          </p:nvPr>
        </p:nvSpPr>
        <p:spPr/>
        <p:txBody>
          <a:bodyPr/>
          <a:lstStyle/>
          <a:p>
            <a:r>
              <a:rPr lang="nl-NL" dirty="0"/>
              <a:t>Vak Didactische Bekwaamheid</a:t>
            </a:r>
          </a:p>
        </p:txBody>
      </p:sp>
      <p:sp>
        <p:nvSpPr>
          <p:cNvPr id="4" name="Tijdelijke aanduiding voor inhoud 3">
            <a:extLst>
              <a:ext uri="{FF2B5EF4-FFF2-40B4-BE49-F238E27FC236}">
                <a16:creationId xmlns:a16="http://schemas.microsoft.com/office/drawing/2014/main" id="{BCC4101C-B41B-8D04-6104-00C0074F6D09}"/>
              </a:ext>
            </a:extLst>
          </p:cNvPr>
          <p:cNvSpPr>
            <a:spLocks noGrp="1"/>
          </p:cNvSpPr>
          <p:nvPr>
            <p:ph sz="half" idx="1"/>
          </p:nvPr>
        </p:nvSpPr>
        <p:spPr/>
        <p:txBody>
          <a:bodyPr>
            <a:normAutofit fontScale="77500" lnSpcReduction="20000"/>
          </a:bodyPr>
          <a:lstStyle/>
          <a:p>
            <a:pPr>
              <a:buFont typeface="Arial" panose="020B0604020202020204" pitchFamily="34" charset="0"/>
              <a:buChar char="•"/>
            </a:pPr>
            <a:r>
              <a:rPr lang="nl-NL" b="1" dirty="0"/>
              <a:t> Waarom? :</a:t>
            </a:r>
          </a:p>
          <a:p>
            <a:pPr marL="0" indent="0">
              <a:buNone/>
            </a:pPr>
            <a:r>
              <a:rPr lang="nl-NL" dirty="0"/>
              <a:t>Het is belangrijk dat kinderen in rust en orde, goed kunnen opletten en zich veilig voelen. Lesinhoud wil ik op een leuke passende manier aanbieden, waardoor de leerling ruimte voelt om zich te ontwikkelen. </a:t>
            </a:r>
          </a:p>
          <a:p>
            <a:pPr>
              <a:buFont typeface="Arial" panose="020B0604020202020204" pitchFamily="34" charset="0"/>
              <a:buChar char="•"/>
            </a:pPr>
            <a:r>
              <a:rPr lang="nl-NL" b="1" dirty="0"/>
              <a:t> Hoe? :</a:t>
            </a:r>
          </a:p>
          <a:p>
            <a:pPr marL="0" indent="0">
              <a:buNone/>
            </a:pPr>
            <a:r>
              <a:rPr lang="nl-NL" dirty="0"/>
              <a:t>Dit doe ik door </a:t>
            </a:r>
            <a:r>
              <a:rPr lang="nl-NL" dirty="0">
                <a:hlinkClick r:id="rId2"/>
              </a:rPr>
              <a:t>goed klassenmanagement</a:t>
            </a:r>
            <a:r>
              <a:rPr lang="nl-NL" dirty="0"/>
              <a:t> te realiseren. (regels en verwachtingen goed te communiceren)  Door in te spelen op de leef en </a:t>
            </a:r>
            <a:r>
              <a:rPr lang="nl-NL" dirty="0">
                <a:hlinkClick r:id="rId3"/>
              </a:rPr>
              <a:t>belevingswereld</a:t>
            </a:r>
            <a:r>
              <a:rPr lang="nl-NL" dirty="0"/>
              <a:t> probeer ik aansprekende lessen te creëren. </a:t>
            </a:r>
            <a:endParaRPr lang="nl-NL" b="1" dirty="0"/>
          </a:p>
          <a:p>
            <a:pPr>
              <a:buFont typeface="Arial" panose="020B0604020202020204" pitchFamily="34" charset="0"/>
              <a:buChar char="•"/>
            </a:pPr>
            <a:r>
              <a:rPr lang="nl-NL" b="1" dirty="0"/>
              <a:t> Wat? :</a:t>
            </a:r>
          </a:p>
          <a:p>
            <a:pPr marL="0" indent="0">
              <a:buNone/>
            </a:pPr>
            <a:r>
              <a:rPr lang="nl-NL" dirty="0"/>
              <a:t>Door mij te verdiepen in vakdidactiek via internet, boeken en navraag bij mijn mentor. Weet ik welke didactiek past bij mijn curriculum. Daarbij pak ik interessante thema’s zodat het kinderen aanspreekt. </a:t>
            </a:r>
            <a:br>
              <a:rPr lang="nl-NL" dirty="0"/>
            </a:br>
            <a:r>
              <a:rPr lang="nl-NL" dirty="0"/>
              <a:t>En door regels en verwachtingen te benoemen, verloopt mijn les soepel.</a:t>
            </a:r>
          </a:p>
        </p:txBody>
      </p:sp>
      <p:sp>
        <p:nvSpPr>
          <p:cNvPr id="5" name="Tijdelijke aanduiding voor inhoud 4">
            <a:extLst>
              <a:ext uri="{FF2B5EF4-FFF2-40B4-BE49-F238E27FC236}">
                <a16:creationId xmlns:a16="http://schemas.microsoft.com/office/drawing/2014/main" id="{2206912E-853E-A2C5-6562-059C7618F8A1}"/>
              </a:ext>
            </a:extLst>
          </p:cNvPr>
          <p:cNvSpPr>
            <a:spLocks noGrp="1"/>
          </p:cNvSpPr>
          <p:nvPr>
            <p:ph sz="half" idx="2"/>
          </p:nvPr>
        </p:nvSpPr>
        <p:spPr/>
        <p:txBody>
          <a:bodyPr>
            <a:normAutofit fontScale="77500" lnSpcReduction="20000"/>
          </a:bodyPr>
          <a:lstStyle/>
          <a:p>
            <a:r>
              <a:rPr lang="nl-NL" b="1" dirty="0"/>
              <a:t>Gekoppelde bekwaamheidseisen:</a:t>
            </a:r>
          </a:p>
          <a:p>
            <a:r>
              <a:rPr lang="nl-NL" sz="1400" dirty="0"/>
              <a:t>2.3.15 kan een adequaat klassenmanagement realiseren. </a:t>
            </a:r>
          </a:p>
          <a:p>
            <a:r>
              <a:rPr lang="nl-NL" sz="1400" dirty="0"/>
              <a:t>2.3.17 kan de leerstof aan zijn leerlingen begrijpelijk en aansprekend uitleggen.</a:t>
            </a:r>
          </a:p>
          <a:p>
            <a:r>
              <a:rPr lang="nl-NL" sz="1400" dirty="0"/>
              <a:t>2.3.11 heeft zich theoretisch en praktisch verdiept in de vakdidactiek ten behoeve van het type onderwijs en het deel van het curriculum waarin hij werkzaam is.</a:t>
            </a:r>
          </a:p>
          <a:p>
            <a:endParaRPr lang="nl-NL" dirty="0"/>
          </a:p>
        </p:txBody>
      </p:sp>
      <p:pic>
        <p:nvPicPr>
          <p:cNvPr id="1026" name="Picture 2" descr="Zorg voor goede regels voor vertrouwen - Boom Management">
            <a:extLst>
              <a:ext uri="{FF2B5EF4-FFF2-40B4-BE49-F238E27FC236}">
                <a16:creationId xmlns:a16="http://schemas.microsoft.com/office/drawing/2014/main" id="{75500E7A-67BB-05C5-D549-1F367B1C57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8487" y="3429000"/>
            <a:ext cx="2876626" cy="1919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165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B5E14C-ED55-22AD-7917-62E8C4969334}"/>
              </a:ext>
            </a:extLst>
          </p:cNvPr>
          <p:cNvSpPr>
            <a:spLocks noGrp="1"/>
          </p:cNvSpPr>
          <p:nvPr>
            <p:ph type="title"/>
          </p:nvPr>
        </p:nvSpPr>
        <p:spPr/>
        <p:txBody>
          <a:bodyPr/>
          <a:lstStyle/>
          <a:p>
            <a:r>
              <a:rPr lang="nl-NL" dirty="0"/>
              <a:t>Voorbeeld</a:t>
            </a:r>
          </a:p>
        </p:txBody>
      </p:sp>
      <p:sp>
        <p:nvSpPr>
          <p:cNvPr id="3" name="Tijdelijke aanduiding voor inhoud 2">
            <a:extLst>
              <a:ext uri="{FF2B5EF4-FFF2-40B4-BE49-F238E27FC236}">
                <a16:creationId xmlns:a16="http://schemas.microsoft.com/office/drawing/2014/main" id="{8767A4F7-772F-C7D6-8404-BAAD25CC365E}"/>
              </a:ext>
            </a:extLst>
          </p:cNvPr>
          <p:cNvSpPr>
            <a:spLocks noGrp="1"/>
          </p:cNvSpPr>
          <p:nvPr>
            <p:ph sz="half" idx="1"/>
          </p:nvPr>
        </p:nvSpPr>
        <p:spPr/>
        <p:txBody>
          <a:bodyPr/>
          <a:lstStyle/>
          <a:p>
            <a:r>
              <a:rPr lang="nl-NL" b="1" dirty="0"/>
              <a:t>Ik geef een geschiedenis les groep 1 &amp; 2</a:t>
            </a:r>
          </a:p>
          <a:p>
            <a:r>
              <a:rPr lang="nl-NL" dirty="0"/>
              <a:t>1. Ik ga bedenken wat voor les ik ga geven en wat de betekenis, </a:t>
            </a:r>
            <a:r>
              <a:rPr lang="nl-NL" dirty="0">
                <a:hlinkClick r:id="rId2"/>
              </a:rPr>
              <a:t>beginsituatie</a:t>
            </a:r>
            <a:r>
              <a:rPr lang="nl-NL" dirty="0"/>
              <a:t> en het les doel is.</a:t>
            </a:r>
          </a:p>
          <a:p>
            <a:r>
              <a:rPr lang="nl-NL" dirty="0"/>
              <a:t>2. Ik ga bedenken hoe ik kan zorgen voor klassenmanagement. (Duidelijke regels, verwachtingen, opstelling en aankleding klas)</a:t>
            </a:r>
          </a:p>
          <a:p>
            <a:r>
              <a:rPr lang="nl-NL" dirty="0"/>
              <a:t>3. Ik ga bedenken hoe ik de kinderen kan inspireren. Overbrengen van wat ze leren, wat past bij hun leef/belevingswereld.</a:t>
            </a:r>
          </a:p>
        </p:txBody>
      </p:sp>
      <p:pic>
        <p:nvPicPr>
          <p:cNvPr id="6" name="Tijdelijke aanduiding voor inhoud 5" descr="Afbeelding met tekst, muur, overdekt, kunst&#10;&#10;Automatisch gegenereerde beschrijving">
            <a:extLst>
              <a:ext uri="{FF2B5EF4-FFF2-40B4-BE49-F238E27FC236}">
                <a16:creationId xmlns:a16="http://schemas.microsoft.com/office/drawing/2014/main" id="{D9D8C8D6-AEA3-0B11-C039-C74344EC1C90}"/>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26952" r="46942" b="12546"/>
          <a:stretch/>
        </p:blipFill>
        <p:spPr>
          <a:xfrm rot="16200000">
            <a:off x="7794965" y="146769"/>
            <a:ext cx="2215116" cy="5613046"/>
          </a:xfrm>
        </p:spPr>
      </p:pic>
      <p:sp>
        <p:nvSpPr>
          <p:cNvPr id="7" name="Tekstvak 6">
            <a:extLst>
              <a:ext uri="{FF2B5EF4-FFF2-40B4-BE49-F238E27FC236}">
                <a16:creationId xmlns:a16="http://schemas.microsoft.com/office/drawing/2014/main" id="{5384FFAE-4BB3-01A1-2CFB-396B9A2F6860}"/>
              </a:ext>
            </a:extLst>
          </p:cNvPr>
          <p:cNvSpPr txBox="1"/>
          <p:nvPr/>
        </p:nvSpPr>
        <p:spPr>
          <a:xfrm>
            <a:off x="6096000" y="4060850"/>
            <a:ext cx="5613046" cy="369332"/>
          </a:xfrm>
          <a:prstGeom prst="rect">
            <a:avLst/>
          </a:prstGeom>
          <a:noFill/>
        </p:spPr>
        <p:txBody>
          <a:bodyPr wrap="square" rtlCol="0">
            <a:spAutoFit/>
          </a:bodyPr>
          <a:lstStyle/>
          <a:p>
            <a:r>
              <a:rPr lang="nl-NL" dirty="0"/>
              <a:t>Geschiedenis les, met tijdmachinehoed.</a:t>
            </a:r>
          </a:p>
        </p:txBody>
      </p:sp>
      <p:sp>
        <p:nvSpPr>
          <p:cNvPr id="4" name="Ovaal 3">
            <a:extLst>
              <a:ext uri="{FF2B5EF4-FFF2-40B4-BE49-F238E27FC236}">
                <a16:creationId xmlns:a16="http://schemas.microsoft.com/office/drawing/2014/main" id="{32A50B04-C68E-805F-DC5B-808B254C279C}"/>
              </a:ext>
            </a:extLst>
          </p:cNvPr>
          <p:cNvSpPr/>
          <p:nvPr/>
        </p:nvSpPr>
        <p:spPr>
          <a:xfrm>
            <a:off x="6620787" y="2687262"/>
            <a:ext cx="1610139" cy="38762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6BD57E6B-E5A4-C649-AD9D-D2F3CC012CEF}"/>
              </a:ext>
            </a:extLst>
          </p:cNvPr>
          <p:cNvSpPr/>
          <p:nvPr/>
        </p:nvSpPr>
        <p:spPr>
          <a:xfrm>
            <a:off x="6202017" y="2773017"/>
            <a:ext cx="735496" cy="88458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BB3916AA-6BB3-7352-4C73-72DBCDFCAC92}"/>
              </a:ext>
            </a:extLst>
          </p:cNvPr>
          <p:cNvSpPr/>
          <p:nvPr/>
        </p:nvSpPr>
        <p:spPr>
          <a:xfrm>
            <a:off x="9660836" y="2534478"/>
            <a:ext cx="2109172" cy="132190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87103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15A59E-0760-FFB5-4BB6-91135F9C44A2}"/>
              </a:ext>
            </a:extLst>
          </p:cNvPr>
          <p:cNvSpPr>
            <a:spLocks noGrp="1"/>
          </p:cNvSpPr>
          <p:nvPr>
            <p:ph type="title"/>
          </p:nvPr>
        </p:nvSpPr>
        <p:spPr/>
        <p:txBody>
          <a:bodyPr/>
          <a:lstStyle/>
          <a:p>
            <a:r>
              <a:rPr lang="nl-NL" dirty="0"/>
              <a:t>Pedagogische Bekwaamheid</a:t>
            </a:r>
          </a:p>
        </p:txBody>
      </p:sp>
      <p:sp>
        <p:nvSpPr>
          <p:cNvPr id="4" name="Tijdelijke aanduiding voor inhoud 3">
            <a:extLst>
              <a:ext uri="{FF2B5EF4-FFF2-40B4-BE49-F238E27FC236}">
                <a16:creationId xmlns:a16="http://schemas.microsoft.com/office/drawing/2014/main" id="{3FB58483-DE50-B3C3-917C-E873D797391A}"/>
              </a:ext>
            </a:extLst>
          </p:cNvPr>
          <p:cNvSpPr>
            <a:spLocks noGrp="1"/>
          </p:cNvSpPr>
          <p:nvPr>
            <p:ph sz="half" idx="1"/>
          </p:nvPr>
        </p:nvSpPr>
        <p:spPr/>
        <p:txBody>
          <a:bodyPr>
            <a:normAutofit fontScale="85000" lnSpcReduction="20000"/>
          </a:bodyPr>
          <a:lstStyle/>
          <a:p>
            <a:pPr>
              <a:buFont typeface="Arial" panose="020B0604020202020204" pitchFamily="34" charset="0"/>
              <a:buChar char="•"/>
            </a:pPr>
            <a:r>
              <a:rPr lang="nl-NL" b="1" dirty="0"/>
              <a:t> Waarom? :</a:t>
            </a:r>
          </a:p>
          <a:p>
            <a:pPr marL="0" indent="0">
              <a:buNone/>
            </a:pPr>
            <a:r>
              <a:rPr lang="nl-NL" dirty="0"/>
              <a:t>Het is belangrijk dat een kind zich bevind in een veilige leer omgeving. </a:t>
            </a:r>
          </a:p>
          <a:p>
            <a:pPr>
              <a:buFont typeface="Arial" panose="020B0604020202020204" pitchFamily="34" charset="0"/>
              <a:buChar char="•"/>
            </a:pPr>
            <a:r>
              <a:rPr lang="nl-NL" b="1" dirty="0"/>
              <a:t> Hoe? :</a:t>
            </a:r>
          </a:p>
          <a:p>
            <a:pPr marL="0" indent="0">
              <a:buNone/>
            </a:pPr>
            <a:r>
              <a:rPr lang="nl-NL" dirty="0"/>
              <a:t>Door interesse te tonen in de kinderen van mijn klas. Door kennis op te doen over theorieën zoals  bijv. </a:t>
            </a:r>
            <a:r>
              <a:rPr lang="nl-NL" dirty="0">
                <a:hlinkClick r:id="rId2"/>
              </a:rPr>
              <a:t>de cognitieve ontwikkelingstheorie van Jean Piaget. </a:t>
            </a:r>
            <a:r>
              <a:rPr lang="nl-NL" dirty="0"/>
              <a:t>&amp; niet te vergeten kinderen altijd positief te banderen. “Kinderen zullen niet de woorden onthouden die je zegt, maar het gevoel wat jij ze geeft”</a:t>
            </a:r>
            <a:endParaRPr lang="nl-NL" b="1" dirty="0"/>
          </a:p>
          <a:p>
            <a:pPr>
              <a:buFont typeface="Arial" panose="020B0604020202020204" pitchFamily="34" charset="0"/>
              <a:buChar char="•"/>
            </a:pPr>
            <a:r>
              <a:rPr lang="nl-NL" b="1" dirty="0"/>
              <a:t> Wat? :</a:t>
            </a:r>
          </a:p>
          <a:p>
            <a:pPr marL="0" indent="0">
              <a:buNone/>
            </a:pPr>
            <a:r>
              <a:rPr lang="nl-NL" dirty="0"/>
              <a:t>Doordat de kinderen zich op hun gemak voelen. Leren ze beter en stellen ze zich open op. Hierdoor leer ik de kinderen beter kennen en wordt ik bewuster van hun leer situatie en (</a:t>
            </a:r>
            <a:r>
              <a:rPr lang="nl-NL" dirty="0" err="1"/>
              <a:t>be</a:t>
            </a:r>
            <a:r>
              <a:rPr lang="nl-NL" dirty="0"/>
              <a:t>)leef wereld.</a:t>
            </a:r>
          </a:p>
        </p:txBody>
      </p:sp>
      <p:sp>
        <p:nvSpPr>
          <p:cNvPr id="5" name="Tijdelijke aanduiding voor inhoud 4">
            <a:extLst>
              <a:ext uri="{FF2B5EF4-FFF2-40B4-BE49-F238E27FC236}">
                <a16:creationId xmlns:a16="http://schemas.microsoft.com/office/drawing/2014/main" id="{54777C91-26B1-0633-57C9-9B5EC3AF6DA5}"/>
              </a:ext>
            </a:extLst>
          </p:cNvPr>
          <p:cNvSpPr>
            <a:spLocks noGrp="1"/>
          </p:cNvSpPr>
          <p:nvPr>
            <p:ph sz="half" idx="2"/>
          </p:nvPr>
        </p:nvSpPr>
        <p:spPr>
          <a:xfrm>
            <a:off x="6217920" y="1845734"/>
            <a:ext cx="4937760" cy="4023360"/>
          </a:xfrm>
        </p:spPr>
        <p:txBody>
          <a:bodyPr>
            <a:normAutofit fontScale="85000" lnSpcReduction="20000"/>
          </a:bodyPr>
          <a:lstStyle/>
          <a:p>
            <a:r>
              <a:rPr lang="nl-NL" b="1" dirty="0"/>
              <a:t>Gekoppelde bekwaamheidseisen:</a:t>
            </a:r>
          </a:p>
          <a:p>
            <a:r>
              <a:rPr lang="nl-NL" sz="1600" dirty="0"/>
              <a:t>2.4.4 weet hoe hij zicht kan krijgen op de leefwereld van zijn leerlingen en hun sociaal culturele achtergrond.</a:t>
            </a:r>
          </a:p>
          <a:p>
            <a:r>
              <a:rPr lang="nl-NL" sz="1600" dirty="0"/>
              <a:t>2.4.7 kan vertrouwen wekken bij zijn leerlingen en een veilig pedagogisch klimaat scheppen. </a:t>
            </a:r>
          </a:p>
          <a:p>
            <a:r>
              <a:rPr lang="nl-NL" sz="1600" dirty="0"/>
              <a:t>2.4.10 kan het zelfvertrouwen van leerlingen stimuleren, hen aanmoedigen en motiveren.</a:t>
            </a:r>
            <a:endParaRPr lang="nl-NL" sz="1600" b="1" dirty="0"/>
          </a:p>
          <a:p>
            <a:endParaRPr lang="nl-NL" b="1" dirty="0"/>
          </a:p>
          <a:p>
            <a:endParaRPr lang="nl-NL" dirty="0"/>
          </a:p>
        </p:txBody>
      </p:sp>
      <p:pic>
        <p:nvPicPr>
          <p:cNvPr id="2050" name="Picture 2" descr="Naar de eerste kleuterklas | COMMUNICEREN MET OUDERS">
            <a:extLst>
              <a:ext uri="{FF2B5EF4-FFF2-40B4-BE49-F238E27FC236}">
                <a16:creationId xmlns:a16="http://schemas.microsoft.com/office/drawing/2014/main" id="{C83B2691-0014-C95F-EC07-300A1F6C28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4439" y="4092613"/>
            <a:ext cx="2664722" cy="1776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707434"/>
      </p:ext>
    </p:extLst>
  </p:cSld>
  <p:clrMapOvr>
    <a:masterClrMapping/>
  </p:clrMapOvr>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327</TotalTime>
  <Words>1599</Words>
  <Application>Microsoft Office PowerPoint</Application>
  <PresentationFormat>Breedbeeld</PresentationFormat>
  <Paragraphs>105</Paragraphs>
  <Slides>13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Calibri Light</vt:lpstr>
      <vt:lpstr>Terugblik</vt:lpstr>
      <vt:lpstr>Portfolio presentatie </vt:lpstr>
      <vt:lpstr>Inleiding &amp; Inhoud</vt:lpstr>
      <vt:lpstr>Bekwaamheid &amp; Kwalificatie</vt:lpstr>
      <vt:lpstr>Voorbeeld</vt:lpstr>
      <vt:lpstr>Vak inhoudelijke bekwaamheid</vt:lpstr>
      <vt:lpstr>Voorbeeld</vt:lpstr>
      <vt:lpstr>Vak Didactische Bekwaamheid</vt:lpstr>
      <vt:lpstr>Voorbeeld</vt:lpstr>
      <vt:lpstr>Pedagogische Bekwaamheid</vt:lpstr>
      <vt:lpstr>Voorbeeld</vt:lpstr>
      <vt:lpstr>Ontwikkeling &amp; Groei</vt:lpstr>
      <vt:lpstr>Reflectie en vooruitblik</vt:lpstr>
      <vt:lpstr>Bronnen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Portfolio presentatie </dc:title>
  <dc:creator>Roy Lijkelema</dc:creator>
  <cp:lastModifiedBy>tryntsje nicolai</cp:lastModifiedBy>
  <cp:revision>11</cp:revision>
  <dcterms:created xsi:type="dcterms:W3CDTF">2023-06-14T13:02:32Z</dcterms:created>
  <dcterms:modified xsi:type="dcterms:W3CDTF">2023-06-17T13:24:02Z</dcterms:modified>
</cp:coreProperties>
</file>